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9" r:id="rId2"/>
    <p:sldId id="261" r:id="rId3"/>
    <p:sldId id="341" r:id="rId4"/>
    <p:sldId id="342" r:id="rId5"/>
    <p:sldId id="343" r:id="rId6"/>
    <p:sldId id="344" r:id="rId7"/>
    <p:sldId id="345" r:id="rId8"/>
    <p:sldId id="346" r:id="rId9"/>
    <p:sldId id="347" r:id="rId10"/>
    <p:sldId id="348" r:id="rId11"/>
    <p:sldId id="349" r:id="rId12"/>
    <p:sldId id="350" r:id="rId13"/>
    <p:sldId id="351" r:id="rId14"/>
    <p:sldId id="306" r:id="rId15"/>
    <p:sldId id="324" r:id="rId16"/>
    <p:sldId id="340" r:id="rId17"/>
    <p:sldId id="354" r:id="rId18"/>
    <p:sldId id="302" r:id="rId19"/>
    <p:sldId id="355" r:id="rId20"/>
    <p:sldId id="356" r:id="rId21"/>
    <p:sldId id="357" r:id="rId22"/>
    <p:sldId id="353" r:id="rId23"/>
    <p:sldId id="333" r:id="rId24"/>
    <p:sldId id="358" r:id="rId25"/>
    <p:sldId id="359" r:id="rId26"/>
    <p:sldId id="360" r:id="rId27"/>
    <p:sldId id="35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0000"/>
    <a:srgbClr val="313036"/>
    <a:srgbClr val="080504"/>
    <a:srgbClr val="150D09"/>
    <a:srgbClr val="22150F"/>
    <a:srgbClr val="221500"/>
    <a:srgbClr val="261300"/>
    <a:srgbClr val="F8F8F8"/>
    <a:srgbClr val="E1E1E1"/>
    <a:srgbClr val="2D333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33" autoAdjust="0"/>
    <p:restoredTop sz="94660"/>
  </p:normalViewPr>
  <p:slideViewPr>
    <p:cSldViewPr snapToGrid="0" snapToObjects="1">
      <p:cViewPr>
        <p:scale>
          <a:sx n="66" d="100"/>
          <a:sy n="66" d="100"/>
        </p:scale>
        <p:origin x="-1404" y="-2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AA35A1-96F1-4015-B1C8-82B2C8800B59}" type="datetimeFigureOut">
              <a:rPr lang="en-US" smtClean="0"/>
              <a:t>10/11/2019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28DD69-C8A2-4CDF-BB44-D594075D7664}" type="slidenum">
              <a:rPr lang="en-US" smtClean="0"/>
              <a:t>‹#›</a:t>
            </a:fld>
            <a:endParaRPr lang="en-US"/>
          </a:p>
        </p:txBody>
      </p:sp>
    </p:spTree>
    <p:extLst>
      <p:ext uri="{BB962C8B-B14F-4D97-AF65-F5344CB8AC3E}">
        <p14:creationId xmlns:p14="http://schemas.microsoft.com/office/powerpoint/2010/main" val="3930082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8DD69-C8A2-4CDF-BB44-D594075D7664}" type="slidenum">
              <a:rPr lang="en-US" smtClean="0"/>
              <a:t>15</a:t>
            </a:fld>
            <a:endParaRPr lang="en-US"/>
          </a:p>
        </p:txBody>
      </p:sp>
    </p:spTree>
    <p:extLst>
      <p:ext uri="{BB962C8B-B14F-4D97-AF65-F5344CB8AC3E}">
        <p14:creationId xmlns:p14="http://schemas.microsoft.com/office/powerpoint/2010/main" val="3974300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8DD69-C8A2-4CDF-BB44-D594075D7664}" type="slidenum">
              <a:rPr lang="en-US" smtClean="0"/>
              <a:t>16</a:t>
            </a:fld>
            <a:endParaRPr lang="en-US"/>
          </a:p>
        </p:txBody>
      </p:sp>
    </p:spTree>
    <p:extLst>
      <p:ext uri="{BB962C8B-B14F-4D97-AF65-F5344CB8AC3E}">
        <p14:creationId xmlns:p14="http://schemas.microsoft.com/office/powerpoint/2010/main" val="3974300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8DD69-C8A2-4CDF-BB44-D594075D7664}" type="slidenum">
              <a:rPr lang="en-US" smtClean="0"/>
              <a:t>22</a:t>
            </a:fld>
            <a:endParaRPr lang="en-US"/>
          </a:p>
        </p:txBody>
      </p:sp>
    </p:spTree>
    <p:extLst>
      <p:ext uri="{BB962C8B-B14F-4D97-AF65-F5344CB8AC3E}">
        <p14:creationId xmlns:p14="http://schemas.microsoft.com/office/powerpoint/2010/main" val="3974300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8DD69-C8A2-4CDF-BB44-D594075D7664}" type="slidenum">
              <a:rPr lang="en-US" smtClean="0"/>
              <a:t>26</a:t>
            </a:fld>
            <a:endParaRPr lang="en-US"/>
          </a:p>
        </p:txBody>
      </p:sp>
    </p:spTree>
    <p:extLst>
      <p:ext uri="{BB962C8B-B14F-4D97-AF65-F5344CB8AC3E}">
        <p14:creationId xmlns:p14="http://schemas.microsoft.com/office/powerpoint/2010/main" val="39743007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2407877" y="5418667"/>
            <a:ext cx="4329382" cy="331703"/>
          </a:xfrm>
        </p:spPr>
        <p:txBody>
          <a:bodyPr anchor="ct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ext Placeholder 3"/>
          <p:cNvSpPr>
            <a:spLocks noGrp="1"/>
          </p:cNvSpPr>
          <p:nvPr>
            <p:ph type="body" sz="quarter" idx="11" hasCustomPrompt="1"/>
          </p:nvPr>
        </p:nvSpPr>
        <p:spPr>
          <a:xfrm>
            <a:off x="2407877" y="5418667"/>
            <a:ext cx="4329382" cy="331703"/>
          </a:xfrm>
        </p:spPr>
        <p:txBody>
          <a:bodyPr anchor="ctr">
            <a:normAutofit/>
          </a:bodyPr>
          <a:lstStyle>
            <a:lvl1pPr>
              <a:defRPr sz="1600"/>
            </a:lvl1pPr>
          </a:lstStyle>
          <a:p>
            <a:pPr lvl="0"/>
            <a:r>
              <a:rPr lang="en-US" dirty="0" smtClean="0"/>
              <a:t>Add Your Subtitle</a:t>
            </a:r>
            <a:endParaRPr lang="en-US" dirty="0"/>
          </a:p>
        </p:txBody>
      </p:sp>
      <p:sp>
        <p:nvSpPr>
          <p:cNvPr id="9" name="Title 1"/>
          <p:cNvSpPr>
            <a:spLocks noGrp="1"/>
          </p:cNvSpPr>
          <p:nvPr>
            <p:ph type="title" hasCustomPrompt="1"/>
          </p:nvPr>
        </p:nvSpPr>
        <p:spPr>
          <a:xfrm>
            <a:off x="594660" y="943429"/>
            <a:ext cx="7918396" cy="3822097"/>
          </a:xfrm>
        </p:spPr>
        <p:txBody>
          <a:bodyPr/>
          <a:lstStyle/>
          <a:p>
            <a:r>
              <a:rPr lang="en-US" dirty="0" smtClean="0"/>
              <a:t>Add Your Title</a:t>
            </a:r>
            <a:endParaRPr lang="en-US" dirty="0"/>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68314" y="2273905"/>
            <a:ext cx="8203973" cy="4101496"/>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68314" y="2273905"/>
            <a:ext cx="8203973" cy="4101496"/>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468314" y="2273905"/>
            <a:ext cx="8203973" cy="4101496"/>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
        <p:nvSpPr>
          <p:cNvPr id="8" name="Title 1"/>
          <p:cNvSpPr>
            <a:spLocks noGrp="1"/>
          </p:cNvSpPr>
          <p:nvPr>
            <p:ph type="title" hasCustomPrompt="1"/>
          </p:nvPr>
        </p:nvSpPr>
        <p:spPr>
          <a:xfrm>
            <a:off x="3067283" y="326572"/>
            <a:ext cx="3000362" cy="1475619"/>
          </a:xfrm>
        </p:spPr>
        <p:txBody>
          <a:bodyPr>
            <a:normAutofit/>
          </a:bodyPr>
          <a:lstStyle>
            <a:lvl1pPr>
              <a:defRPr sz="1600"/>
            </a:lvl1pPr>
          </a:lstStyle>
          <a:p>
            <a:r>
              <a:rPr lang="en-US" dirty="0" smtClean="0"/>
              <a:t>Add Your Title</a:t>
            </a:r>
            <a:endParaRPr lang="en-US" dirty="0"/>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68313" y="561830"/>
            <a:ext cx="8185830" cy="4486813"/>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468629" y="5361518"/>
            <a:ext cx="8185515" cy="990253"/>
          </a:xfrm>
        </p:spPr>
        <p:txBody>
          <a:bodyPr>
            <a:normAutofit/>
          </a:bodyPr>
          <a:lstStyle>
            <a:lvl1pPr>
              <a:defRPr sz="1400" baseline="0"/>
            </a:lvl1pPr>
          </a:lstStyle>
          <a:p>
            <a:pPr lvl="0"/>
            <a:r>
              <a:rPr lang="en-US" dirty="0" smtClean="0"/>
              <a:t>Add Verse Here</a:t>
            </a:r>
            <a:endParaRPr lang="en-US" dirty="0"/>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41711" y="561829"/>
            <a:ext cx="8312432" cy="5805547"/>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10/11/2019</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rgbClr val="313036"/>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rgbClr val="313036"/>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313036"/>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313036"/>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313036"/>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313036"/>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2009102" y="5402449"/>
            <a:ext cx="5138671" cy="608646"/>
          </a:xfrm>
          <a:solidFill>
            <a:schemeClr val="accent5">
              <a:lumMod val="75000"/>
            </a:schemeClr>
          </a:solidFill>
        </p:spPr>
        <p:txBody>
          <a:bodyPr>
            <a:noAutofit/>
          </a:bodyPr>
          <a:lstStyle/>
          <a:p>
            <a:r>
              <a:rPr lang="en-US" sz="3600" b="1" dirty="0" smtClean="0">
                <a:solidFill>
                  <a:srgbClr val="E1E1E1"/>
                </a:solidFill>
                <a:latin typeface="Centaur" panose="02030504050205020304" pitchFamily="18" charset="0"/>
              </a:rPr>
              <a:t>N  E  H  E  M  I  A  H</a:t>
            </a:r>
            <a:endParaRPr lang="en-US" sz="3600" b="1" dirty="0">
              <a:solidFill>
                <a:srgbClr val="E1E1E1"/>
              </a:solidFill>
              <a:latin typeface="Centaur" panose="02030504050205020304" pitchFamily="18" charset="0"/>
            </a:endParaRPr>
          </a:p>
        </p:txBody>
      </p:sp>
    </p:spTree>
    <p:extLst>
      <p:ext uri="{BB962C8B-B14F-4D97-AF65-F5344CB8AC3E}">
        <p14:creationId xmlns:p14="http://schemas.microsoft.com/office/powerpoint/2010/main" val="32840451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468314" y="360608"/>
            <a:ext cx="8203973" cy="6014793"/>
          </a:xfrm>
        </p:spPr>
        <p:txBody>
          <a:bodyPr anchor="t" anchorCtr="0">
            <a:normAutofit/>
          </a:bodyPr>
          <a:lstStyle/>
          <a:p>
            <a:pPr algn="l"/>
            <a:r>
              <a:rPr lang="en-US" sz="4000" b="1" dirty="0" smtClean="0"/>
              <a:t>not know where I had gone or what I was doing, because as yet I had said nothing to the Jews or the priests or nobles or officials or any others who would be doing the work. Then I said to them, “You see the trouble we are in:</a:t>
            </a:r>
            <a:endParaRPr lang="en-US" sz="4000" b="1" dirty="0"/>
          </a:p>
        </p:txBody>
      </p:sp>
    </p:spTree>
    <p:extLst>
      <p:ext uri="{BB962C8B-B14F-4D97-AF65-F5344CB8AC3E}">
        <p14:creationId xmlns:p14="http://schemas.microsoft.com/office/powerpoint/2010/main" val="38580185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468314" y="360608"/>
            <a:ext cx="8203973" cy="6014793"/>
          </a:xfrm>
        </p:spPr>
        <p:txBody>
          <a:bodyPr anchor="t" anchorCtr="0">
            <a:normAutofit/>
          </a:bodyPr>
          <a:lstStyle/>
          <a:p>
            <a:pPr algn="l"/>
            <a:r>
              <a:rPr lang="en-US" sz="4000" b="1" dirty="0" smtClean="0"/>
              <a:t>Jerusalem lies in ruins, and its gates have been burned with fire. Come, let us rebuild the wall of Jerusalem, and we will no longer be in disgrace. I also told them about the gracious hand of my God on me and what the king had said to me.</a:t>
            </a:r>
            <a:endParaRPr lang="en-US" sz="4000" b="1" dirty="0"/>
          </a:p>
        </p:txBody>
      </p:sp>
    </p:spTree>
    <p:extLst>
      <p:ext uri="{BB962C8B-B14F-4D97-AF65-F5344CB8AC3E}">
        <p14:creationId xmlns:p14="http://schemas.microsoft.com/office/powerpoint/2010/main" val="39745700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468314" y="360608"/>
            <a:ext cx="8203973" cy="6014793"/>
          </a:xfrm>
        </p:spPr>
        <p:txBody>
          <a:bodyPr anchor="t" anchorCtr="0">
            <a:normAutofit/>
          </a:bodyPr>
          <a:lstStyle/>
          <a:p>
            <a:pPr algn="l"/>
            <a:r>
              <a:rPr lang="en-US" sz="4000" b="1" dirty="0" smtClean="0"/>
              <a:t>They replied, “Let us start rebuilding.” So they began this good work. But when </a:t>
            </a:r>
            <a:r>
              <a:rPr lang="en-US" sz="4000" b="1" dirty="0" err="1" smtClean="0"/>
              <a:t>Sanballat</a:t>
            </a:r>
            <a:r>
              <a:rPr lang="en-US" sz="4000" b="1" dirty="0" smtClean="0"/>
              <a:t> the </a:t>
            </a:r>
            <a:r>
              <a:rPr lang="en-US" sz="4000" b="1" dirty="0" err="1" smtClean="0"/>
              <a:t>Horonite</a:t>
            </a:r>
            <a:r>
              <a:rPr lang="en-US" sz="4000" b="1" dirty="0" smtClean="0"/>
              <a:t>, </a:t>
            </a:r>
            <a:r>
              <a:rPr lang="en-US" sz="4000" b="1" dirty="0" err="1" smtClean="0"/>
              <a:t>Tobiah</a:t>
            </a:r>
            <a:r>
              <a:rPr lang="en-US" sz="4000" b="1" dirty="0" smtClean="0"/>
              <a:t> the Ammonite official and </a:t>
            </a:r>
            <a:r>
              <a:rPr lang="en-US" sz="4000" b="1" dirty="0" err="1" smtClean="0"/>
              <a:t>Geshem</a:t>
            </a:r>
            <a:r>
              <a:rPr lang="en-US" sz="4000" b="1" dirty="0" smtClean="0"/>
              <a:t> the Arab heard about it, they mocked and ridiculed us. “What is this</a:t>
            </a:r>
            <a:endParaRPr lang="en-US" sz="4000" b="1" dirty="0"/>
          </a:p>
        </p:txBody>
      </p:sp>
    </p:spTree>
    <p:extLst>
      <p:ext uri="{BB962C8B-B14F-4D97-AF65-F5344CB8AC3E}">
        <p14:creationId xmlns:p14="http://schemas.microsoft.com/office/powerpoint/2010/main" val="20682425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468314" y="360608"/>
            <a:ext cx="8203973" cy="6014793"/>
          </a:xfrm>
        </p:spPr>
        <p:txBody>
          <a:bodyPr anchor="t" anchorCtr="0">
            <a:normAutofit/>
          </a:bodyPr>
          <a:lstStyle/>
          <a:p>
            <a:pPr algn="l"/>
            <a:r>
              <a:rPr lang="en-US" sz="4000" b="1" dirty="0" smtClean="0"/>
              <a:t>you are doing?” they asked. “Are you rebelling against the king?” I answered them by saying, “The God of heaven will give us success. We His servants will start rebuilding, but as for you, you have no share in Jerusalem or any </a:t>
            </a:r>
            <a:r>
              <a:rPr lang="en-US" sz="4000" b="1" dirty="0"/>
              <a:t>claim or historic right to it.</a:t>
            </a:r>
          </a:p>
          <a:p>
            <a:pPr algn="l"/>
            <a:endParaRPr lang="en-US" sz="4000" b="1" dirty="0"/>
          </a:p>
        </p:txBody>
      </p:sp>
    </p:spTree>
    <p:extLst>
      <p:ext uri="{BB962C8B-B14F-4D97-AF65-F5344CB8AC3E}">
        <p14:creationId xmlns:p14="http://schemas.microsoft.com/office/powerpoint/2010/main" val="11738537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txBox="1">
            <a:spLocks/>
          </p:cNvSpPr>
          <p:nvPr/>
        </p:nvSpPr>
        <p:spPr>
          <a:xfrm>
            <a:off x="342900" y="485774"/>
            <a:ext cx="8343900" cy="3860801"/>
          </a:xfrm>
          <a:prstGeom prst="rect">
            <a:avLst/>
          </a:prstGeom>
        </p:spPr>
        <p:txBody>
          <a:bodyPr anchor="t" anchorCtr="0">
            <a:normAutofit/>
          </a:bodyPr>
          <a:lstStyle>
            <a:lvl1pPr marL="0" indent="0" algn="ctr" defTabSz="914400" rtl="0" eaLnBrk="1" latinLnBrk="0" hangingPunct="1">
              <a:spcBef>
                <a:spcPct val="20000"/>
              </a:spcBef>
              <a:buFont typeface="Arial"/>
              <a:buNone/>
              <a:defRPr sz="3000" kern="1200">
                <a:solidFill>
                  <a:srgbClr val="313036"/>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313036"/>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313036"/>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313036"/>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313036"/>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42950" indent="-742950" algn="l">
              <a:buFont typeface="+mj-lt"/>
              <a:buAutoNum type="arabicPeriod"/>
            </a:pPr>
            <a:r>
              <a:rPr lang="en-US" sz="4000" b="1" dirty="0" smtClean="0"/>
              <a:t>Those who have God’s hand on them evaluate and address the broken walls around them.</a:t>
            </a:r>
            <a:endParaRPr lang="en-US" sz="4000" b="1" dirty="0" smtClean="0"/>
          </a:p>
        </p:txBody>
      </p:sp>
    </p:spTree>
    <p:extLst>
      <p:ext uri="{BB962C8B-B14F-4D97-AF65-F5344CB8AC3E}">
        <p14:creationId xmlns:p14="http://schemas.microsoft.com/office/powerpoint/2010/main" val="27892584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98102"/>
            <a:ext cx="10172700" cy="8879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rot="10800000" flipH="1" flipV="1">
            <a:off x="152401" y="1583918"/>
            <a:ext cx="3695700" cy="2185214"/>
          </a:xfrm>
          <a:prstGeom prst="rect">
            <a:avLst/>
          </a:prstGeom>
          <a:noFill/>
        </p:spPr>
        <p:txBody>
          <a:bodyPr wrap="square" rtlCol="0">
            <a:spAutoFit/>
          </a:bodyPr>
          <a:lstStyle/>
          <a:p>
            <a:pPr algn="ctr"/>
            <a:r>
              <a:rPr lang="en-US" sz="4800" b="1" dirty="0" smtClean="0"/>
              <a:t>Watchman Nee</a:t>
            </a:r>
          </a:p>
          <a:p>
            <a:pPr algn="ctr"/>
            <a:r>
              <a:rPr lang="en-US" sz="4000" i="1" dirty="0" smtClean="0"/>
              <a:t>1903-1972</a:t>
            </a:r>
            <a:endParaRPr lang="en-US" sz="4000" i="1" dirty="0"/>
          </a:p>
        </p:txBody>
      </p:sp>
    </p:spTree>
    <p:extLst>
      <p:ext uri="{BB962C8B-B14F-4D97-AF65-F5344CB8AC3E}">
        <p14:creationId xmlns:p14="http://schemas.microsoft.com/office/powerpoint/2010/main" val="4611313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55000" contrast="-40000"/>
                    </a14:imgEffect>
                  </a14:imgLayer>
                </a14:imgProps>
              </a:ext>
              <a:ext uri="{28A0092B-C50C-407E-A947-70E740481C1C}">
                <a14:useLocalDpi xmlns:a14="http://schemas.microsoft.com/office/drawing/2010/main" val="0"/>
              </a:ext>
            </a:extLst>
          </a:blip>
          <a:srcRect/>
          <a:stretch>
            <a:fillRect/>
          </a:stretch>
        </p:blipFill>
        <p:spPr bwMode="auto">
          <a:xfrm>
            <a:off x="0" y="-1498102"/>
            <a:ext cx="10172700" cy="8879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rot="10800000" flipH="1" flipV="1">
            <a:off x="0" y="1615617"/>
            <a:ext cx="8648699" cy="2308324"/>
          </a:xfrm>
          <a:prstGeom prst="rect">
            <a:avLst/>
          </a:prstGeom>
          <a:noFill/>
        </p:spPr>
        <p:txBody>
          <a:bodyPr wrap="square" rtlCol="0">
            <a:spAutoFit/>
          </a:bodyPr>
          <a:lstStyle/>
          <a:p>
            <a:pPr algn="ctr"/>
            <a:r>
              <a:rPr lang="en-US" sz="4800" b="1" dirty="0" smtClean="0"/>
              <a:t>The </a:t>
            </a:r>
            <a:r>
              <a:rPr lang="en-US" sz="4800" b="1" u="sng" dirty="0" smtClean="0"/>
              <a:t>burden</a:t>
            </a:r>
            <a:r>
              <a:rPr lang="en-US" sz="4800" b="1" dirty="0" smtClean="0"/>
              <a:t> of the spirit</a:t>
            </a:r>
          </a:p>
          <a:p>
            <a:pPr algn="ctr"/>
            <a:r>
              <a:rPr lang="en-US" sz="4800" b="1" i="1" dirty="0" smtClean="0"/>
              <a:t>vs.</a:t>
            </a:r>
          </a:p>
          <a:p>
            <a:pPr algn="ctr"/>
            <a:r>
              <a:rPr lang="en-US" sz="4800" b="1" dirty="0" smtClean="0"/>
              <a:t>The </a:t>
            </a:r>
            <a:r>
              <a:rPr lang="en-US" sz="4800" b="1" u="sng" dirty="0" smtClean="0"/>
              <a:t>weight</a:t>
            </a:r>
            <a:r>
              <a:rPr lang="en-US" sz="4800" b="1" dirty="0" smtClean="0"/>
              <a:t> of the spirit</a:t>
            </a:r>
            <a:endParaRPr lang="en-US" sz="4000" dirty="0"/>
          </a:p>
        </p:txBody>
      </p:sp>
    </p:spTree>
    <p:extLst>
      <p:ext uri="{BB962C8B-B14F-4D97-AF65-F5344CB8AC3E}">
        <p14:creationId xmlns:p14="http://schemas.microsoft.com/office/powerpoint/2010/main" val="40937756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txBox="1">
            <a:spLocks/>
          </p:cNvSpPr>
          <p:nvPr/>
        </p:nvSpPr>
        <p:spPr>
          <a:xfrm>
            <a:off x="342900" y="485774"/>
            <a:ext cx="8343900" cy="3860801"/>
          </a:xfrm>
          <a:prstGeom prst="rect">
            <a:avLst/>
          </a:prstGeom>
        </p:spPr>
        <p:txBody>
          <a:bodyPr anchor="t" anchorCtr="0">
            <a:normAutofit/>
          </a:bodyPr>
          <a:lstStyle>
            <a:lvl1pPr marL="0" indent="0" algn="ctr" defTabSz="914400" rtl="0" eaLnBrk="1" latinLnBrk="0" hangingPunct="1">
              <a:spcBef>
                <a:spcPct val="20000"/>
              </a:spcBef>
              <a:buFont typeface="Arial"/>
              <a:buNone/>
              <a:defRPr sz="3000" kern="1200">
                <a:solidFill>
                  <a:srgbClr val="313036"/>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313036"/>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313036"/>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313036"/>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313036"/>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42950" indent="-742950" algn="l">
              <a:buFont typeface="+mj-lt"/>
              <a:buAutoNum type="arabicPeriod"/>
            </a:pPr>
            <a:r>
              <a:rPr lang="en-US" sz="4000" b="1" dirty="0" smtClean="0"/>
              <a:t>Those who have God’s hand on them evaluate and address the broken walls around them.</a:t>
            </a:r>
            <a:endParaRPr lang="en-US" sz="4000" b="1" dirty="0" smtClean="0"/>
          </a:p>
        </p:txBody>
      </p:sp>
    </p:spTree>
    <p:extLst>
      <p:ext uri="{BB962C8B-B14F-4D97-AF65-F5344CB8AC3E}">
        <p14:creationId xmlns:p14="http://schemas.microsoft.com/office/powerpoint/2010/main" val="32309364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txBox="1">
            <a:spLocks/>
          </p:cNvSpPr>
          <p:nvPr/>
        </p:nvSpPr>
        <p:spPr>
          <a:xfrm>
            <a:off x="342900" y="408668"/>
            <a:ext cx="8343900" cy="3575050"/>
          </a:xfrm>
          <a:prstGeom prst="rect">
            <a:avLst/>
          </a:prstGeom>
        </p:spPr>
        <p:txBody>
          <a:bodyPr anchor="t" anchorCtr="0">
            <a:normAutofit/>
          </a:bodyPr>
          <a:lstStyle>
            <a:lvl1pPr marL="0" indent="0" algn="ctr" defTabSz="914400" rtl="0" eaLnBrk="1" latinLnBrk="0" hangingPunct="1">
              <a:spcBef>
                <a:spcPct val="20000"/>
              </a:spcBef>
              <a:buFont typeface="Arial"/>
              <a:buNone/>
              <a:defRPr sz="3000" kern="1200">
                <a:solidFill>
                  <a:srgbClr val="313036"/>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313036"/>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313036"/>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313036"/>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313036"/>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4400" b="1" dirty="0" smtClean="0"/>
              <a:t>What </a:t>
            </a:r>
            <a:r>
              <a:rPr lang="en-US" sz="4400" b="1" dirty="0" smtClean="0"/>
              <a:t>are the broken walls in your life today?</a:t>
            </a:r>
            <a:endParaRPr lang="en-US" sz="4400" b="1" dirty="0" smtClean="0"/>
          </a:p>
        </p:txBody>
      </p:sp>
    </p:spTree>
    <p:extLst>
      <p:ext uri="{BB962C8B-B14F-4D97-AF65-F5344CB8AC3E}">
        <p14:creationId xmlns:p14="http://schemas.microsoft.com/office/powerpoint/2010/main" val="3682829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txBox="1">
            <a:spLocks/>
          </p:cNvSpPr>
          <p:nvPr/>
        </p:nvSpPr>
        <p:spPr>
          <a:xfrm>
            <a:off x="342900" y="408668"/>
            <a:ext cx="8343900" cy="3575050"/>
          </a:xfrm>
          <a:prstGeom prst="rect">
            <a:avLst/>
          </a:prstGeom>
        </p:spPr>
        <p:txBody>
          <a:bodyPr anchor="t" anchorCtr="0">
            <a:normAutofit/>
          </a:bodyPr>
          <a:lstStyle>
            <a:lvl1pPr marL="0" indent="0" algn="ctr" defTabSz="914400" rtl="0" eaLnBrk="1" latinLnBrk="0" hangingPunct="1">
              <a:spcBef>
                <a:spcPct val="20000"/>
              </a:spcBef>
              <a:buFont typeface="Arial"/>
              <a:buNone/>
              <a:defRPr sz="3000" kern="1200">
                <a:solidFill>
                  <a:srgbClr val="313036"/>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313036"/>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313036"/>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313036"/>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313036"/>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4400" b="1" dirty="0" smtClean="0"/>
              <a:t>What </a:t>
            </a:r>
            <a:r>
              <a:rPr lang="en-US" sz="4400" b="1" dirty="0" smtClean="0"/>
              <a:t>are the broken walls in your life today?</a:t>
            </a:r>
          </a:p>
          <a:p>
            <a:pPr>
              <a:spcBef>
                <a:spcPts val="2400"/>
              </a:spcBef>
            </a:pPr>
            <a:r>
              <a:rPr lang="en-US" sz="4400" b="1" dirty="0" smtClean="0"/>
              <a:t>What are the broken walls in the church today?</a:t>
            </a:r>
            <a:endParaRPr lang="en-US" sz="4400" b="1" dirty="0" smtClean="0"/>
          </a:p>
        </p:txBody>
      </p:sp>
    </p:spTree>
    <p:extLst>
      <p:ext uri="{BB962C8B-B14F-4D97-AF65-F5344CB8AC3E}">
        <p14:creationId xmlns:p14="http://schemas.microsoft.com/office/powerpoint/2010/main" val="37933202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468314" y="360608"/>
            <a:ext cx="8203973" cy="6014793"/>
          </a:xfrm>
        </p:spPr>
        <p:txBody>
          <a:bodyPr anchor="t" anchorCtr="0">
            <a:normAutofit/>
          </a:bodyPr>
          <a:lstStyle/>
          <a:p>
            <a:pPr algn="l"/>
            <a:r>
              <a:rPr lang="en-US" sz="4000" b="1" dirty="0" smtClean="0"/>
              <a:t>I also said to him, “If it pleases the king, may I have letters to the governors of Trans-Euphrates, so that they will provide me safe-conduct until I arrive in Judah? And may I have a letter to Asaph, keeper of the royal park, so he will</a:t>
            </a:r>
            <a:endParaRPr lang="en-US" sz="4000" b="1" dirty="0"/>
          </a:p>
        </p:txBody>
      </p:sp>
    </p:spTree>
    <p:extLst>
      <p:ext uri="{BB962C8B-B14F-4D97-AF65-F5344CB8AC3E}">
        <p14:creationId xmlns:p14="http://schemas.microsoft.com/office/powerpoint/2010/main" val="14054839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txBox="1">
            <a:spLocks/>
          </p:cNvSpPr>
          <p:nvPr/>
        </p:nvSpPr>
        <p:spPr>
          <a:xfrm>
            <a:off x="342900" y="485774"/>
            <a:ext cx="8343900" cy="3860801"/>
          </a:xfrm>
          <a:prstGeom prst="rect">
            <a:avLst/>
          </a:prstGeom>
        </p:spPr>
        <p:txBody>
          <a:bodyPr anchor="t" anchorCtr="0">
            <a:normAutofit/>
          </a:bodyPr>
          <a:lstStyle>
            <a:lvl1pPr marL="0" indent="0" algn="ctr" defTabSz="914400" rtl="0" eaLnBrk="1" latinLnBrk="0" hangingPunct="1">
              <a:spcBef>
                <a:spcPct val="20000"/>
              </a:spcBef>
              <a:buFont typeface="Arial"/>
              <a:buNone/>
              <a:defRPr sz="3000" kern="1200">
                <a:solidFill>
                  <a:srgbClr val="313036"/>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313036"/>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313036"/>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313036"/>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313036"/>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42950" indent="-742950" algn="l">
              <a:buFont typeface="+mj-lt"/>
              <a:buAutoNum type="arabicPeriod"/>
            </a:pPr>
            <a:r>
              <a:rPr lang="en-US" sz="4000" b="1" dirty="0" smtClean="0"/>
              <a:t>Those who have God’s hand on them evaluate and address the broken walls around them.</a:t>
            </a:r>
            <a:endParaRPr lang="en-US" sz="4000" b="1" dirty="0" smtClean="0"/>
          </a:p>
        </p:txBody>
      </p:sp>
    </p:spTree>
    <p:extLst>
      <p:ext uri="{BB962C8B-B14F-4D97-AF65-F5344CB8AC3E}">
        <p14:creationId xmlns:p14="http://schemas.microsoft.com/office/powerpoint/2010/main" val="30860185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txBox="1">
            <a:spLocks/>
          </p:cNvSpPr>
          <p:nvPr/>
        </p:nvSpPr>
        <p:spPr>
          <a:xfrm>
            <a:off x="342900" y="485774"/>
            <a:ext cx="8343900" cy="3860801"/>
          </a:xfrm>
          <a:prstGeom prst="rect">
            <a:avLst/>
          </a:prstGeom>
        </p:spPr>
        <p:txBody>
          <a:bodyPr anchor="t" anchorCtr="0">
            <a:normAutofit/>
          </a:bodyPr>
          <a:lstStyle>
            <a:lvl1pPr marL="0" indent="0" algn="ctr" defTabSz="914400" rtl="0" eaLnBrk="1" latinLnBrk="0" hangingPunct="1">
              <a:spcBef>
                <a:spcPct val="20000"/>
              </a:spcBef>
              <a:buFont typeface="Arial"/>
              <a:buNone/>
              <a:defRPr sz="3000" kern="1200">
                <a:solidFill>
                  <a:srgbClr val="313036"/>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313036"/>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313036"/>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313036"/>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313036"/>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42950" indent="-742950" algn="l">
              <a:buFont typeface="+mj-lt"/>
              <a:buAutoNum type="arabicPeriod" startAt="2"/>
            </a:pPr>
            <a:r>
              <a:rPr lang="en-US" sz="4000" b="1" dirty="0" smtClean="0"/>
              <a:t>Those who have God’s hand on them sound the alarm and rally others for the work.</a:t>
            </a:r>
            <a:endParaRPr lang="en-US" sz="4000" b="1" dirty="0" smtClean="0"/>
          </a:p>
        </p:txBody>
      </p:sp>
    </p:spTree>
    <p:extLst>
      <p:ext uri="{BB962C8B-B14F-4D97-AF65-F5344CB8AC3E}">
        <p14:creationId xmlns:p14="http://schemas.microsoft.com/office/powerpoint/2010/main" val="37098652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295900" y="0"/>
            <a:ext cx="6286500" cy="6858000"/>
          </a:xfrm>
          <a:prstGeom prst="rect">
            <a:avLst/>
          </a:prstGeom>
          <a:solidFill>
            <a:schemeClr val="bg2">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rot="10800000" flipH="1" flipV="1">
            <a:off x="5295900" y="1274564"/>
            <a:ext cx="3848100" cy="4308872"/>
          </a:xfrm>
          <a:prstGeom prst="rect">
            <a:avLst/>
          </a:prstGeom>
          <a:noFill/>
        </p:spPr>
        <p:txBody>
          <a:bodyPr wrap="square" rtlCol="0">
            <a:spAutoFit/>
          </a:bodyPr>
          <a:lstStyle/>
          <a:p>
            <a:pPr algn="ctr"/>
            <a:r>
              <a:rPr lang="en-US" sz="5400" b="1" dirty="0" smtClean="0"/>
              <a:t>Charles</a:t>
            </a:r>
          </a:p>
          <a:p>
            <a:pPr algn="ctr"/>
            <a:r>
              <a:rPr lang="en-US" sz="5400" b="1" dirty="0" smtClean="0"/>
              <a:t>Schwab</a:t>
            </a:r>
          </a:p>
          <a:p>
            <a:pPr lvl="0" algn="ctr"/>
            <a:r>
              <a:rPr lang="en-US" sz="4000" i="1" dirty="0">
                <a:solidFill>
                  <a:prstClr val="white"/>
                </a:solidFill>
              </a:rPr>
              <a:t>1862 - 1939</a:t>
            </a:r>
          </a:p>
          <a:p>
            <a:pPr algn="ctr"/>
            <a:endParaRPr lang="en-US" sz="5400" b="1" dirty="0" smtClean="0"/>
          </a:p>
          <a:p>
            <a:pPr algn="ctr"/>
            <a:r>
              <a:rPr lang="en-US" sz="3600" b="1" dirty="0" smtClean="0"/>
              <a:t>Bethlehem Steel</a:t>
            </a: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295900" cy="6859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73776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txBox="1">
            <a:spLocks/>
          </p:cNvSpPr>
          <p:nvPr/>
        </p:nvSpPr>
        <p:spPr>
          <a:xfrm>
            <a:off x="342900" y="485774"/>
            <a:ext cx="8343900" cy="3860801"/>
          </a:xfrm>
          <a:prstGeom prst="rect">
            <a:avLst/>
          </a:prstGeom>
        </p:spPr>
        <p:txBody>
          <a:bodyPr anchor="t" anchorCtr="0">
            <a:normAutofit/>
          </a:bodyPr>
          <a:lstStyle>
            <a:lvl1pPr marL="0" indent="0" algn="ctr" defTabSz="914400" rtl="0" eaLnBrk="1" latinLnBrk="0" hangingPunct="1">
              <a:spcBef>
                <a:spcPct val="20000"/>
              </a:spcBef>
              <a:buFont typeface="Arial"/>
              <a:buNone/>
              <a:defRPr sz="3000" kern="1200">
                <a:solidFill>
                  <a:srgbClr val="313036"/>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313036"/>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313036"/>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313036"/>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313036"/>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4400" b="1" i="1" dirty="0" smtClean="0"/>
              <a:t>If you want to win spirited men to your way of thinking, throw down a challenge.</a:t>
            </a:r>
            <a:endParaRPr lang="en-US" sz="4400" b="1" i="1" dirty="0" smtClean="0"/>
          </a:p>
        </p:txBody>
      </p:sp>
    </p:spTree>
    <p:extLst>
      <p:ext uri="{BB962C8B-B14F-4D97-AF65-F5344CB8AC3E}">
        <p14:creationId xmlns:p14="http://schemas.microsoft.com/office/powerpoint/2010/main" val="34768143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txBox="1">
            <a:spLocks/>
          </p:cNvSpPr>
          <p:nvPr/>
        </p:nvSpPr>
        <p:spPr>
          <a:xfrm>
            <a:off x="342900" y="485774"/>
            <a:ext cx="8343900" cy="3860801"/>
          </a:xfrm>
          <a:prstGeom prst="rect">
            <a:avLst/>
          </a:prstGeom>
        </p:spPr>
        <p:txBody>
          <a:bodyPr anchor="t" anchorCtr="0">
            <a:normAutofit/>
          </a:bodyPr>
          <a:lstStyle>
            <a:lvl1pPr marL="0" indent="0" algn="ctr" defTabSz="914400" rtl="0" eaLnBrk="1" latinLnBrk="0" hangingPunct="1">
              <a:spcBef>
                <a:spcPct val="20000"/>
              </a:spcBef>
              <a:buFont typeface="Arial"/>
              <a:buNone/>
              <a:defRPr sz="3000" kern="1200">
                <a:solidFill>
                  <a:srgbClr val="313036"/>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313036"/>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313036"/>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313036"/>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313036"/>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42950" indent="-742950" algn="l">
              <a:buFont typeface="+mj-lt"/>
              <a:buAutoNum type="arabicPeriod" startAt="2"/>
            </a:pPr>
            <a:r>
              <a:rPr lang="en-US" sz="4000" b="1" dirty="0" smtClean="0"/>
              <a:t>Those who have God’s hand on them sound the alarm and rally others for the work.</a:t>
            </a:r>
            <a:endParaRPr lang="en-US" sz="4000" b="1" dirty="0" smtClean="0"/>
          </a:p>
        </p:txBody>
      </p:sp>
    </p:spTree>
    <p:extLst>
      <p:ext uri="{BB962C8B-B14F-4D97-AF65-F5344CB8AC3E}">
        <p14:creationId xmlns:p14="http://schemas.microsoft.com/office/powerpoint/2010/main" val="38099689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txBox="1">
            <a:spLocks/>
          </p:cNvSpPr>
          <p:nvPr/>
        </p:nvSpPr>
        <p:spPr>
          <a:xfrm>
            <a:off x="342900" y="485774"/>
            <a:ext cx="8343900" cy="3860801"/>
          </a:xfrm>
          <a:prstGeom prst="rect">
            <a:avLst/>
          </a:prstGeom>
        </p:spPr>
        <p:txBody>
          <a:bodyPr anchor="t" anchorCtr="0">
            <a:normAutofit/>
          </a:bodyPr>
          <a:lstStyle>
            <a:lvl1pPr marL="0" indent="0" algn="ctr" defTabSz="914400" rtl="0" eaLnBrk="1" latinLnBrk="0" hangingPunct="1">
              <a:spcBef>
                <a:spcPct val="20000"/>
              </a:spcBef>
              <a:buFont typeface="Arial"/>
              <a:buNone/>
              <a:defRPr sz="3000" kern="1200">
                <a:solidFill>
                  <a:srgbClr val="313036"/>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313036"/>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313036"/>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313036"/>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313036"/>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42950" indent="-742950" algn="l">
              <a:buFont typeface="+mj-lt"/>
              <a:buAutoNum type="arabicPeriod" startAt="3"/>
            </a:pPr>
            <a:r>
              <a:rPr lang="en-US" sz="4000" b="1" dirty="0" smtClean="0"/>
              <a:t>Those who have God’s hand on them accept that opposition will always be a part of doing God’s work.</a:t>
            </a:r>
            <a:endParaRPr lang="en-US" sz="4000" b="1" dirty="0" smtClean="0"/>
          </a:p>
        </p:txBody>
      </p:sp>
    </p:spTree>
    <p:extLst>
      <p:ext uri="{BB962C8B-B14F-4D97-AF65-F5344CB8AC3E}">
        <p14:creationId xmlns:p14="http://schemas.microsoft.com/office/powerpoint/2010/main" val="32647225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98102"/>
            <a:ext cx="10172700" cy="8879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rot="10800000" flipH="1" flipV="1">
            <a:off x="152401" y="1583918"/>
            <a:ext cx="3695700" cy="2185214"/>
          </a:xfrm>
          <a:prstGeom prst="rect">
            <a:avLst/>
          </a:prstGeom>
          <a:noFill/>
        </p:spPr>
        <p:txBody>
          <a:bodyPr wrap="square" rtlCol="0">
            <a:spAutoFit/>
          </a:bodyPr>
          <a:lstStyle/>
          <a:p>
            <a:pPr algn="ctr"/>
            <a:r>
              <a:rPr lang="en-US" sz="4800" b="1" dirty="0" smtClean="0"/>
              <a:t>Watchman Nee</a:t>
            </a:r>
          </a:p>
          <a:p>
            <a:pPr algn="ctr"/>
            <a:r>
              <a:rPr lang="en-US" sz="4000" i="1" dirty="0" smtClean="0"/>
              <a:t>1903-1972</a:t>
            </a:r>
            <a:endParaRPr lang="en-US" sz="4000" i="1" dirty="0"/>
          </a:p>
        </p:txBody>
      </p:sp>
    </p:spTree>
    <p:extLst>
      <p:ext uri="{BB962C8B-B14F-4D97-AF65-F5344CB8AC3E}">
        <p14:creationId xmlns:p14="http://schemas.microsoft.com/office/powerpoint/2010/main" val="17671026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2009102" y="5402449"/>
            <a:ext cx="5138671" cy="608646"/>
          </a:xfrm>
          <a:solidFill>
            <a:schemeClr val="accent5">
              <a:lumMod val="75000"/>
            </a:schemeClr>
          </a:solidFill>
        </p:spPr>
        <p:txBody>
          <a:bodyPr>
            <a:noAutofit/>
          </a:bodyPr>
          <a:lstStyle/>
          <a:p>
            <a:r>
              <a:rPr lang="en-US" sz="3600" b="1" dirty="0" smtClean="0">
                <a:solidFill>
                  <a:srgbClr val="E1E1E1"/>
                </a:solidFill>
                <a:latin typeface="Centaur" panose="02030504050205020304" pitchFamily="18" charset="0"/>
              </a:rPr>
              <a:t>N  E  H  E  M  I  A  H</a:t>
            </a:r>
            <a:endParaRPr lang="en-US" sz="3600" b="1" dirty="0">
              <a:solidFill>
                <a:srgbClr val="E1E1E1"/>
              </a:solidFill>
              <a:latin typeface="Centaur" panose="02030504050205020304" pitchFamily="18" charset="0"/>
            </a:endParaRPr>
          </a:p>
        </p:txBody>
      </p:sp>
    </p:spTree>
    <p:extLst>
      <p:ext uri="{BB962C8B-B14F-4D97-AF65-F5344CB8AC3E}">
        <p14:creationId xmlns:p14="http://schemas.microsoft.com/office/powerpoint/2010/main" val="13069993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468314" y="360608"/>
            <a:ext cx="8203973" cy="6014793"/>
          </a:xfrm>
        </p:spPr>
        <p:txBody>
          <a:bodyPr anchor="t" anchorCtr="0">
            <a:normAutofit/>
          </a:bodyPr>
          <a:lstStyle/>
          <a:p>
            <a:pPr algn="l"/>
            <a:r>
              <a:rPr lang="en-US" sz="4000" b="1" dirty="0" smtClean="0"/>
              <a:t>give me timber to make beams for the gates of the citadel by the temple and for the city wall and for the residence I will occupy?” And because the gracious hand of my God was on me, the king granted my requests. So I went to the</a:t>
            </a:r>
            <a:endParaRPr lang="en-US" sz="4000" b="1" dirty="0"/>
          </a:p>
        </p:txBody>
      </p:sp>
    </p:spTree>
    <p:extLst>
      <p:ext uri="{BB962C8B-B14F-4D97-AF65-F5344CB8AC3E}">
        <p14:creationId xmlns:p14="http://schemas.microsoft.com/office/powerpoint/2010/main" val="3466707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468314" y="360608"/>
            <a:ext cx="8203973" cy="6014793"/>
          </a:xfrm>
        </p:spPr>
        <p:txBody>
          <a:bodyPr anchor="t" anchorCtr="0">
            <a:normAutofit/>
          </a:bodyPr>
          <a:lstStyle/>
          <a:p>
            <a:pPr algn="l"/>
            <a:r>
              <a:rPr lang="en-US" sz="4000" b="1" dirty="0" smtClean="0"/>
              <a:t>governors of Trans-Euphrates and gave them the king’s letters. The king had also sent army officers and cavalry with me. When </a:t>
            </a:r>
            <a:r>
              <a:rPr lang="en-US" sz="4000" b="1" dirty="0" err="1" smtClean="0"/>
              <a:t>Sanballat</a:t>
            </a:r>
            <a:r>
              <a:rPr lang="en-US" sz="4000" b="1" dirty="0" smtClean="0"/>
              <a:t> the </a:t>
            </a:r>
            <a:r>
              <a:rPr lang="en-US" sz="4000" b="1" dirty="0" err="1" smtClean="0"/>
              <a:t>Horonite</a:t>
            </a:r>
            <a:r>
              <a:rPr lang="en-US" sz="4000" b="1" dirty="0" smtClean="0"/>
              <a:t> and </a:t>
            </a:r>
            <a:r>
              <a:rPr lang="en-US" sz="4000" b="1" dirty="0" err="1" smtClean="0"/>
              <a:t>Tobiah</a:t>
            </a:r>
            <a:r>
              <a:rPr lang="en-US" sz="4000" b="1" dirty="0" smtClean="0"/>
              <a:t> the Ammonite official heard about this, they were very much</a:t>
            </a:r>
            <a:endParaRPr lang="en-US" sz="4000" b="1" dirty="0"/>
          </a:p>
        </p:txBody>
      </p:sp>
    </p:spTree>
    <p:extLst>
      <p:ext uri="{BB962C8B-B14F-4D97-AF65-F5344CB8AC3E}">
        <p14:creationId xmlns:p14="http://schemas.microsoft.com/office/powerpoint/2010/main" val="20921877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468314" y="360608"/>
            <a:ext cx="8203973" cy="6014793"/>
          </a:xfrm>
        </p:spPr>
        <p:txBody>
          <a:bodyPr anchor="t" anchorCtr="0">
            <a:normAutofit/>
          </a:bodyPr>
          <a:lstStyle/>
          <a:p>
            <a:pPr algn="l"/>
            <a:r>
              <a:rPr lang="en-US" sz="4000" b="1" dirty="0" smtClean="0"/>
              <a:t>disturbed that someone had come to promote the welfare of the Israelites.</a:t>
            </a:r>
            <a:endParaRPr lang="en-US" sz="4000" b="1" dirty="0"/>
          </a:p>
        </p:txBody>
      </p:sp>
    </p:spTree>
    <p:extLst>
      <p:ext uri="{BB962C8B-B14F-4D97-AF65-F5344CB8AC3E}">
        <p14:creationId xmlns:p14="http://schemas.microsoft.com/office/powerpoint/2010/main" val="14349005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2009102" y="5402449"/>
            <a:ext cx="5138671" cy="608646"/>
          </a:xfrm>
          <a:solidFill>
            <a:schemeClr val="accent5">
              <a:lumMod val="75000"/>
            </a:schemeClr>
          </a:solidFill>
        </p:spPr>
        <p:txBody>
          <a:bodyPr>
            <a:noAutofit/>
          </a:bodyPr>
          <a:lstStyle/>
          <a:p>
            <a:r>
              <a:rPr lang="en-US" sz="3600" b="1" dirty="0" smtClean="0">
                <a:solidFill>
                  <a:srgbClr val="E1E1E1"/>
                </a:solidFill>
                <a:latin typeface="Centaur" panose="02030504050205020304" pitchFamily="18" charset="0"/>
              </a:rPr>
              <a:t>N  E  H  E  M  I  A  H</a:t>
            </a:r>
            <a:endParaRPr lang="en-US" sz="3600" b="1" dirty="0">
              <a:solidFill>
                <a:srgbClr val="E1E1E1"/>
              </a:solidFill>
              <a:latin typeface="Centaur" panose="02030504050205020304" pitchFamily="18" charset="0"/>
            </a:endParaRPr>
          </a:p>
        </p:txBody>
      </p:sp>
    </p:spTree>
    <p:extLst>
      <p:ext uri="{BB962C8B-B14F-4D97-AF65-F5344CB8AC3E}">
        <p14:creationId xmlns:p14="http://schemas.microsoft.com/office/powerpoint/2010/main" val="39371019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468314" y="360608"/>
            <a:ext cx="8203973" cy="6014793"/>
          </a:xfrm>
        </p:spPr>
        <p:txBody>
          <a:bodyPr anchor="t" anchorCtr="0">
            <a:normAutofit/>
          </a:bodyPr>
          <a:lstStyle/>
          <a:p>
            <a:pPr algn="l"/>
            <a:r>
              <a:rPr lang="en-US" sz="4000" b="1" dirty="0" smtClean="0"/>
              <a:t>I went to Jerusalem, and after staying there three days Is et out during the night with a few others. I had not told anyone what my God had put in my heart to do for Jerusalem. There were no mounts with me except the one I was riding on.</a:t>
            </a:r>
            <a:endParaRPr lang="en-US" sz="4000" b="1" dirty="0"/>
          </a:p>
        </p:txBody>
      </p:sp>
    </p:spTree>
    <p:extLst>
      <p:ext uri="{BB962C8B-B14F-4D97-AF65-F5344CB8AC3E}">
        <p14:creationId xmlns:p14="http://schemas.microsoft.com/office/powerpoint/2010/main" val="38021772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468314" y="360608"/>
            <a:ext cx="8203973" cy="6014793"/>
          </a:xfrm>
        </p:spPr>
        <p:txBody>
          <a:bodyPr anchor="t" anchorCtr="0">
            <a:normAutofit/>
          </a:bodyPr>
          <a:lstStyle/>
          <a:p>
            <a:pPr algn="l"/>
            <a:r>
              <a:rPr lang="en-US" sz="4000" b="1" dirty="0" smtClean="0"/>
              <a:t>By night I went out through the Valley Gate toward the Jackal Well and the Dung Gate, examining the walls of Jerusalem, which had been broken down, and its gates, which had been destroyed by fire. Then I moved on toward</a:t>
            </a:r>
            <a:endParaRPr lang="en-US" sz="4000" b="1" dirty="0"/>
          </a:p>
        </p:txBody>
      </p:sp>
    </p:spTree>
    <p:extLst>
      <p:ext uri="{BB962C8B-B14F-4D97-AF65-F5344CB8AC3E}">
        <p14:creationId xmlns:p14="http://schemas.microsoft.com/office/powerpoint/2010/main" val="31472104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468314" y="360608"/>
            <a:ext cx="8203973" cy="6014793"/>
          </a:xfrm>
        </p:spPr>
        <p:txBody>
          <a:bodyPr anchor="t" anchorCtr="0">
            <a:normAutofit/>
          </a:bodyPr>
          <a:lstStyle/>
          <a:p>
            <a:pPr algn="l"/>
            <a:r>
              <a:rPr lang="en-US" sz="4000" b="1" dirty="0" smtClean="0"/>
              <a:t>the Fountain Gate and the King’s Pool, but there was not enough room for my mount to get through; so I went up the valley by night, examining the wall. Finally, I turned back and reentered through the Valley Gate. The officials did </a:t>
            </a:r>
            <a:endParaRPr lang="en-US" sz="4000" b="1" dirty="0"/>
          </a:p>
        </p:txBody>
      </p:sp>
    </p:spTree>
    <p:extLst>
      <p:ext uri="{BB962C8B-B14F-4D97-AF65-F5344CB8AC3E}">
        <p14:creationId xmlns:p14="http://schemas.microsoft.com/office/powerpoint/2010/main" val="385719097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9785</TotalTime>
  <Words>720</Words>
  <Application>Microsoft Office PowerPoint</Application>
  <PresentationFormat>On-screen Show (4:3)</PresentationFormat>
  <Paragraphs>40</Paragraphs>
  <Slides>27</Slides>
  <Notes>4</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Joe Funderburk</cp:lastModifiedBy>
  <cp:revision>78</cp:revision>
  <dcterms:created xsi:type="dcterms:W3CDTF">2014-03-26T14:03:34Z</dcterms:created>
  <dcterms:modified xsi:type="dcterms:W3CDTF">2019-10-13T12:58:56Z</dcterms:modified>
</cp:coreProperties>
</file>